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71" r:id="rId13"/>
    <p:sldId id="260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3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578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566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4931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41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263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98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162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9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67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4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087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07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46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24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8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5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D75AEE2-3C91-4852-939B-8451F9BE5D0F}" type="datetimeFigureOut">
              <a:rPr lang="ru-RU" smtClean="0"/>
              <a:t>31.07.2015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192E4F-7267-4766-BA29-7431387098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6370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2.yell.ru/responses/6/9/1/r_133078_l3jxjaeiomxu6e69xhzk.jpg" TargetMode="External"/><Relationship Id="rId13" Type="http://schemas.openxmlformats.org/officeDocument/2006/relationships/hyperlink" Target="http://moscowwalks.ru/sasha/ostankinskaya/image45.jpg" TargetMode="External"/><Relationship Id="rId3" Type="http://schemas.openxmlformats.org/officeDocument/2006/relationships/hyperlink" Target="http://rus-health.info/images/thumbs/71_500_300_1.jpg" TargetMode="External"/><Relationship Id="rId7" Type="http://schemas.openxmlformats.org/officeDocument/2006/relationships/hyperlink" Target="http://jk-lux.com/wp-content/uploads/2014/06/cottage1.jpg" TargetMode="External"/><Relationship Id="rId12" Type="http://schemas.openxmlformats.org/officeDocument/2006/relationships/hyperlink" Target="https://upload.wikimedia.org/wikipedia/commons/a/a8/Alexander_Stepanovich_Popov.jpg" TargetMode="External"/><Relationship Id="rId2" Type="http://schemas.openxmlformats.org/officeDocument/2006/relationships/hyperlink" Target="http://blesna.net/uploads/posts/2012-04/1335254895_arktik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k40.ru/wp-content/uploads/2015/02/stroyka-1024x681.jpg" TargetMode="External"/><Relationship Id="rId11" Type="http://schemas.openxmlformats.org/officeDocument/2006/relationships/hyperlink" Target="http://st.depositphotos.com/1003860/2612/i/950/depositphotos_26123651-Retro-and-modern-communication-symbols---cell-and-rotary-phone.jpg" TargetMode="External"/><Relationship Id="rId5" Type="http://schemas.openxmlformats.org/officeDocument/2006/relationships/hyperlink" Target="http://zoo-farm.ru/wp-content/uploads/2012/07/molochnaya-produktivnost-korov-sposoby-planirovaniya1-500x375.jpg" TargetMode="External"/><Relationship Id="rId15" Type="http://schemas.openxmlformats.org/officeDocument/2006/relationships/hyperlink" Target="https://upload.wikimedia.org/wikipedia/commons/thumb/4/40/Erdfunkstelle_Raisting_2.jpg/800px-Erdfunkstelle_Raisting_2.jpg" TargetMode="External"/><Relationship Id="rId10" Type="http://schemas.openxmlformats.org/officeDocument/2006/relationships/hyperlink" Target="http://femto.com.ua/phys_world/img_phys_world/00064_1.jpg" TargetMode="External"/><Relationship Id="rId4" Type="http://schemas.openxmlformats.org/officeDocument/2006/relationships/hyperlink" Target="http://www.ru.all.biz/img/ru/service_catalog/67321.jpeg" TargetMode="External"/><Relationship Id="rId9" Type="http://schemas.openxmlformats.org/officeDocument/2006/relationships/hyperlink" Target="http://tt-nsk.ru/wp-content/uploads/2013/08/anh1-300x199.jpg" TargetMode="External"/><Relationship Id="rId14" Type="http://schemas.openxmlformats.org/officeDocument/2006/relationships/hyperlink" Target="https://upload.wikimedia.org/wikipedia/commons/5/5b/%D0%9E%D1%81%D1%82%D0%B0%D0%BD%D0%BA%D0%B8%D0%BD%D1%81%D0%BA%D0%B0%D1%8F_%D1%82%D0%B5%D0%BB%D0%B5%D0%B1%D0%B0%D1%88%D0%BD%D1%8F_%D0%BF%D1%80%D0%B0%D0%B2%D0%B8%D1%82%D1%8C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f/f3/Radio.jpg" TargetMode="External"/><Relationship Id="rId2" Type="http://schemas.openxmlformats.org/officeDocument/2006/relationships/hyperlink" Target="https://upload.wikimedia.org/wikipedia/commons/c/ce/Nokia_668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televinder.ru/images/stories/tele/Panasonic%20TH-R37PV8.jpg" TargetMode="External"/><Relationship Id="rId4" Type="http://schemas.openxmlformats.org/officeDocument/2006/relationships/hyperlink" Target="https://upload.wikimedia.org/wikipedia/commons/4/4a/Syncom-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3832" y="885102"/>
            <a:ext cx="10613570" cy="38472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«Технология в жизни человека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общества»</a:t>
            </a:r>
          </a:p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урок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54246" y="5159829"/>
            <a:ext cx="3946914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Нелли Николаевна Лукожева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Преподаватель технологии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МБОУ СОШ № 7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РСО – Алания</a:t>
            </a:r>
          </a:p>
        </p:txBody>
      </p:sp>
    </p:spTree>
    <p:extLst>
      <p:ext uri="{BB962C8B-B14F-4D97-AF65-F5344CB8AC3E}">
        <p14:creationId xmlns:p14="http://schemas.microsoft.com/office/powerpoint/2010/main" val="230149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2542" y="0"/>
            <a:ext cx="5075428" cy="769441"/>
          </a:xfrm>
          <a:prstGeom prst="rect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 о в т о р е н и 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769441"/>
            <a:ext cx="11745686" cy="6186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1.     </a:t>
            </a:r>
            <a:r>
              <a:rPr lang="ru-RU" b="1" dirty="0" smtClean="0">
                <a:solidFill>
                  <a:srgbClr val="002060"/>
                </a:solidFill>
              </a:rPr>
              <a:t>Вода в реке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2.     </a:t>
            </a:r>
            <a:r>
              <a:rPr lang="ru-RU" b="1" dirty="0" smtClean="0">
                <a:solidFill>
                  <a:srgbClr val="002060"/>
                </a:solidFill>
              </a:rPr>
              <a:t>Тепло в квартире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3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Тепло от солнца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4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Дождь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5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Поливальная установка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6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Телефон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7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Эхо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8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Рыба в море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9</a:t>
            </a:r>
            <a:r>
              <a:rPr lang="ru-RU" b="1" dirty="0" smtClean="0">
                <a:solidFill>
                  <a:srgbClr val="FF0000"/>
                </a:solidFill>
              </a:rPr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Рыбные консервы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10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Природные пещеры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11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Землянки для проживания людей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12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Трава в лесу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13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Сено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14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Берёза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15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Древесина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16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Доска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21.   </a:t>
            </a:r>
            <a:r>
              <a:rPr lang="ru-RU" b="1" dirty="0">
                <a:solidFill>
                  <a:srgbClr val="002060"/>
                </a:solidFill>
              </a:rPr>
              <a:t>Ж</a:t>
            </a:r>
            <a:r>
              <a:rPr lang="ru-RU" b="1" dirty="0" smtClean="0">
                <a:solidFill>
                  <a:srgbClr val="002060"/>
                </a:solidFill>
              </a:rPr>
              <a:t>есть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17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Фанера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22</a:t>
            </a:r>
            <a:r>
              <a:rPr lang="ru-RU" b="1" dirty="0" smtClean="0">
                <a:solidFill>
                  <a:srgbClr val="00206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Рельсы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18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Сталь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23. 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Шпалы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19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 smtClean="0">
                <a:solidFill>
                  <a:srgbClr val="002060"/>
                </a:solidFill>
              </a:rPr>
              <a:t>Чугун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 20</a:t>
            </a:r>
            <a:r>
              <a:rPr lang="ru-RU" b="1" dirty="0" smtClean="0">
                <a:solidFill>
                  <a:srgbClr val="FF0000"/>
                </a:solidFill>
              </a:rPr>
              <a:t>.   </a:t>
            </a:r>
            <a:r>
              <a:rPr lang="ru-RU" b="1" dirty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роволока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b="1" dirty="0" smtClean="0"/>
          </a:p>
          <a:p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5172" y="769441"/>
            <a:ext cx="2606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Задание 1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427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743" y="217714"/>
            <a:ext cx="5075428" cy="769441"/>
          </a:xfrm>
          <a:prstGeom prst="rect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 о в т о р е н и е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08315"/>
            <a:ext cx="11930743" cy="353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Задание 2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можно считать технологическим процессом:</a:t>
            </a:r>
          </a:p>
          <a:p>
            <a:pPr algn="ctr"/>
            <a:endParaRPr lang="ru-RU" sz="3200" dirty="0" smtClean="0"/>
          </a:p>
          <a:p>
            <a:r>
              <a:rPr lang="ru-RU" sz="3200" b="1" dirty="0" smtClean="0">
                <a:solidFill>
                  <a:srgbClr val="002060"/>
                </a:solidFill>
              </a:rPr>
              <a:t>1.      </a:t>
            </a:r>
            <a:r>
              <a:rPr lang="ru-RU" sz="3200" b="1" dirty="0" smtClean="0">
                <a:solidFill>
                  <a:srgbClr val="002060"/>
                </a:solidFill>
              </a:rPr>
              <a:t>Создание </a:t>
            </a:r>
            <a:r>
              <a:rPr lang="ru-RU" sz="3200" b="1" dirty="0" smtClean="0">
                <a:solidFill>
                  <a:srgbClr val="002060"/>
                </a:solidFill>
              </a:rPr>
              <a:t>искусственных спутников Земли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2.      </a:t>
            </a:r>
            <a:r>
              <a:rPr lang="ru-RU" sz="3200" b="1" dirty="0" smtClean="0">
                <a:solidFill>
                  <a:srgbClr val="002060"/>
                </a:solidFill>
              </a:rPr>
              <a:t>Наличие </a:t>
            </a:r>
            <a:r>
              <a:rPr lang="ru-RU" sz="3200" b="1" dirty="0" smtClean="0">
                <a:solidFill>
                  <a:srgbClr val="002060"/>
                </a:solidFill>
              </a:rPr>
              <a:t>спутников у планеты </a:t>
            </a:r>
            <a:r>
              <a:rPr lang="ru-RU" sz="3200" b="1" dirty="0" smtClean="0">
                <a:solidFill>
                  <a:srgbClr val="002060"/>
                </a:solidFill>
              </a:rPr>
              <a:t>Сатурн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3.      Течение в реках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4.      </a:t>
            </a:r>
            <a:r>
              <a:rPr lang="ru-RU" sz="3200" b="1" dirty="0" smtClean="0">
                <a:solidFill>
                  <a:srgbClr val="002060"/>
                </a:solidFill>
              </a:rPr>
              <a:t>Сброс </a:t>
            </a:r>
            <a:r>
              <a:rPr lang="ru-RU" sz="3200" b="1" dirty="0" smtClean="0">
                <a:solidFill>
                  <a:srgbClr val="002060"/>
                </a:solidFill>
              </a:rPr>
              <a:t>воды в реках на гидростанциях?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5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0543" y="97971"/>
            <a:ext cx="6077305" cy="769441"/>
          </a:xfrm>
          <a:prstGeom prst="rect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Домашнее задание: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2372" y="867412"/>
            <a:ext cx="9906000" cy="5262979"/>
          </a:xfrm>
          <a:prstGeom prst="rect">
            <a:avLst/>
          </a:prstGeom>
          <a:solidFill>
            <a:srgbClr val="7030A0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Найдите в интернете информацию о том, какие природные и искусственные материалы человек использует в повседневной жизни, подготовьте сообщение на эту тему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95532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178" y="808949"/>
            <a:ext cx="11908972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blesna.net/uploads/posts/2012-04/1335254895_arktika.jpg</a:t>
            </a:r>
            <a:r>
              <a:rPr lang="ru-RU" dirty="0" smtClean="0"/>
              <a:t>   ловля рыбы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rus-health.info/images/thumbs/71_500_300_1.jpg</a:t>
            </a:r>
            <a:r>
              <a:rPr lang="ru-RU" dirty="0" smtClean="0"/>
              <a:t>   злаковые растения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www.ru.all.biz/img/ru/service_catalog/67321.jpeg</a:t>
            </a:r>
            <a:r>
              <a:rPr lang="ru-RU" dirty="0" smtClean="0"/>
              <a:t>  выпечка хлеба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zoo-farm.ru/wp-content/uploads/2012/07/molochnaya-produktivnost-korov-sposoby-planirovaniya1-500x375.jpg</a:t>
            </a:r>
            <a:r>
              <a:rPr lang="ru-RU" dirty="0" smtClean="0"/>
              <a:t>  доение коров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dk40.ru/wp-content/uploads/2015/02/stroyka-1024x681.jpg</a:t>
            </a:r>
            <a:r>
              <a:rPr lang="ru-RU" dirty="0" smtClean="0"/>
              <a:t>  стройка многоэтажек</a:t>
            </a:r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jk-lux.com/wp-content/uploads/2014/06/cottage1.jpg</a:t>
            </a:r>
            <a:r>
              <a:rPr lang="ru-RU" dirty="0" smtClean="0"/>
              <a:t>  постройка загородных домов</a:t>
            </a:r>
          </a:p>
          <a:p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image2.yell.ru/responses/6/9/1/r_133078_l3jxjaeiomxu6e69xhzk.jpg</a:t>
            </a:r>
            <a:r>
              <a:rPr lang="ru-RU" dirty="0" smtClean="0"/>
              <a:t> транспортные технологии, ж/д</a:t>
            </a:r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tt-nsk.ru/wp-content/uploads/2013/08/anh1-300x199.jpg</a:t>
            </a:r>
            <a:r>
              <a:rPr lang="ru-RU" dirty="0" smtClean="0"/>
              <a:t> транспортные технологии, водные</a:t>
            </a:r>
          </a:p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femto.com.ua/phys_world/img_phys_world/00064_1.jpg</a:t>
            </a:r>
            <a:r>
              <a:rPr lang="ru-RU" dirty="0" smtClean="0"/>
              <a:t>  компьютерная сеть</a:t>
            </a:r>
          </a:p>
          <a:p>
            <a:r>
              <a:rPr lang="en-US" dirty="0">
                <a:hlinkClick r:id="rId11"/>
              </a:rPr>
              <a:t>http://st.depositphotos.com/1003860/2612/i/950/depositphotos_26123651-Retro-and-modern-communication-symbols---</a:t>
            </a:r>
            <a:r>
              <a:rPr lang="en-US" dirty="0" smtClean="0">
                <a:hlinkClick r:id="rId11"/>
              </a:rPr>
              <a:t>cell-and-rotary-phone.jpg</a:t>
            </a:r>
            <a:r>
              <a:rPr lang="ru-RU" dirty="0" smtClean="0"/>
              <a:t> телефоны</a:t>
            </a:r>
          </a:p>
          <a:p>
            <a:r>
              <a:rPr lang="en-US" dirty="0">
                <a:hlinkClick r:id="rId12"/>
              </a:rPr>
              <a:t>https://</a:t>
            </a:r>
            <a:r>
              <a:rPr lang="en-US" dirty="0" smtClean="0">
                <a:hlinkClick r:id="rId12"/>
              </a:rPr>
              <a:t>upload.wikimedia.org/wikipedia/commons/a/a8/Alexander_Stepanovich_Popov.jpg</a:t>
            </a:r>
            <a:r>
              <a:rPr lang="ru-RU" dirty="0" smtClean="0"/>
              <a:t>  А.С.Попов</a:t>
            </a:r>
          </a:p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moscowwalks.ru/sasha/ostankinskaya/image45.jpg</a:t>
            </a:r>
            <a:r>
              <a:rPr lang="ru-RU" dirty="0" smtClean="0"/>
              <a:t>  Останкинская телебашня в Москве</a:t>
            </a:r>
          </a:p>
          <a:p>
            <a:r>
              <a:rPr lang="en-US" dirty="0">
                <a:hlinkClick r:id="rId14"/>
              </a:rPr>
              <a:t>https://upload.wikimedia.org/wikipedia/commons/5/5b/%D0%9E%D1%81%D1%82%D0%B0%D0%BD%D0%BA%D0%B8%D0%BD%D1%81%D0%BA%D0%B0%D1%8F_%D1%82%D0%B5%D0%BB%D0%B5%D0%B1%D0%B0%D1%88%D0%BD%D1%8F_%</a:t>
            </a:r>
            <a:r>
              <a:rPr lang="en-US" dirty="0" smtClean="0">
                <a:hlinkClick r:id="rId14"/>
              </a:rPr>
              <a:t>D0%BF%D1%80%D0%B0%D0%B2%D0%B8%D1%82%D1%8C.jpg</a:t>
            </a:r>
            <a:r>
              <a:rPr lang="ru-RU" dirty="0" smtClean="0"/>
              <a:t>   останкинская башня</a:t>
            </a:r>
          </a:p>
          <a:p>
            <a:r>
              <a:rPr lang="en-US" dirty="0">
                <a:hlinkClick r:id="rId15"/>
              </a:rPr>
              <a:t>https://</a:t>
            </a:r>
            <a:r>
              <a:rPr lang="en-US" dirty="0" smtClean="0">
                <a:hlinkClick r:id="rId15"/>
              </a:rPr>
              <a:t>upload.wikimedia.org/wikipedia/commons/thumb/4/40/Erdfunkstelle_Raisting_2.jpg/800px-Erdfunkstelle_Raisting_2.jpg</a:t>
            </a:r>
            <a:r>
              <a:rPr lang="ru-RU" dirty="0" smtClean="0"/>
              <a:t>  спутниковая антенна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95056" y="101063"/>
            <a:ext cx="4107215" cy="707886"/>
          </a:xfrm>
          <a:prstGeom prst="rect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И с т о ч н и к 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1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1741" y="1647149"/>
            <a:ext cx="11408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https://upload.wikimedia.org/wikipedia/commons/c/ce/Nokia_6680.jpg</a:t>
            </a:r>
            <a:r>
              <a:rPr lang="ru-RU" dirty="0"/>
              <a:t>  мобильный телефон</a:t>
            </a:r>
          </a:p>
          <a:p>
            <a:r>
              <a:rPr lang="en-US" dirty="0">
                <a:hlinkClick r:id="rId3"/>
              </a:rPr>
              <a:t>https://upload.wikimedia.org/wikipedia/commons/f/f3/Radio.jpg</a:t>
            </a:r>
            <a:r>
              <a:rPr lang="ru-RU" dirty="0"/>
              <a:t>  радиоприёмник</a:t>
            </a: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upload.wikimedia.org/wikipedia/commons/4/4a/Syncom-1.jpg</a:t>
            </a:r>
            <a:r>
              <a:rPr lang="ru-RU" dirty="0" smtClean="0"/>
              <a:t> спутник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www.televinder.ru/images/stories/tele/Panasonic%20TH-R37PV8.jpg</a:t>
            </a:r>
            <a:r>
              <a:rPr lang="ru-RU" dirty="0" smtClean="0"/>
              <a:t>  телевизор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9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0460" y="813315"/>
            <a:ext cx="1726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FF00"/>
                </a:solidFill>
              </a:rPr>
              <a:t>солнце</a:t>
            </a:r>
            <a:endParaRPr lang="ru-RU" sz="3200" b="1" u="sng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2037" y="1436330"/>
            <a:ext cx="1917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5">
                    <a:lumMod val="75000"/>
                  </a:schemeClr>
                </a:solidFill>
              </a:rPr>
              <a:t>воробьи</a:t>
            </a:r>
            <a:endParaRPr lang="ru-RU" sz="3200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2514" y="228540"/>
            <a:ext cx="15359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окном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5293" y="1982162"/>
            <a:ext cx="1523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7030A0"/>
                </a:solidFill>
              </a:rPr>
              <a:t>дождь</a:t>
            </a:r>
            <a:endParaRPr lang="ru-RU" sz="3200" b="1" u="sng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5506" y="2494549"/>
            <a:ext cx="1435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улице</a:t>
            </a:r>
            <a:endParaRPr lang="ru-RU" sz="32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12509" y="2278220"/>
            <a:ext cx="1988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машины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91011" y="2735010"/>
            <a:ext cx="1991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2">
                    <a:lumMod val="75000"/>
                  </a:schemeClr>
                </a:solidFill>
              </a:rPr>
              <a:t>комнате</a:t>
            </a:r>
            <a:endParaRPr lang="ru-RU" sz="32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2417" y="3247962"/>
            <a:ext cx="14173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C000"/>
                </a:solidFill>
              </a:rPr>
              <a:t>столе</a:t>
            </a:r>
            <a:endParaRPr lang="ru-RU" sz="3200" b="1" u="sng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8997" y="3793794"/>
            <a:ext cx="1309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accent1"/>
                </a:solidFill>
              </a:rPr>
              <a:t>книги</a:t>
            </a:r>
            <a:endParaRPr lang="ru-RU" sz="3200" b="1" u="sng" dirty="0">
              <a:solidFill>
                <a:schemeClr val="accent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7609184" y="197301"/>
            <a:ext cx="3504824" cy="4544888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3568478" y="4896122"/>
            <a:ext cx="4506685" cy="1509090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Мир людей</a:t>
            </a:r>
            <a:endParaRPr lang="ru-RU" sz="3600" b="1" dirty="0"/>
          </a:p>
        </p:txBody>
      </p:sp>
      <p:sp>
        <p:nvSpPr>
          <p:cNvPr id="14" name="Овал 13"/>
          <p:cNvSpPr/>
          <p:nvPr/>
        </p:nvSpPr>
        <p:spPr>
          <a:xfrm>
            <a:off x="159213" y="5029860"/>
            <a:ext cx="4103912" cy="135288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Природный мир</a:t>
            </a:r>
            <a:endParaRPr lang="ru-RU" sz="3600" b="1" dirty="0"/>
          </a:p>
        </p:txBody>
      </p:sp>
      <p:sp>
        <p:nvSpPr>
          <p:cNvPr id="16" name="Овал 15"/>
          <p:cNvSpPr/>
          <p:nvPr/>
        </p:nvSpPr>
        <p:spPr>
          <a:xfrm>
            <a:off x="7446407" y="4841564"/>
            <a:ext cx="4474029" cy="146427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Мир технологий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1800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 animBg="1"/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5519" y="31316"/>
            <a:ext cx="50497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 е х н о л о г и я </a:t>
            </a:r>
            <a:r>
              <a:rPr lang="ru-RU" sz="4400" dirty="0" smtClean="0"/>
              <a:t> </a:t>
            </a:r>
          </a:p>
          <a:p>
            <a:endParaRPr lang="ru-RU" sz="4400" dirty="0"/>
          </a:p>
        </p:txBody>
      </p:sp>
      <p:pic>
        <p:nvPicPr>
          <p:cNvPr id="1026" name="Picture 2" descr="http://blesna.net/uploads/posts/2012-04/1335254895_arkti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6" y="782914"/>
            <a:ext cx="5048250" cy="36766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us-health.info/images/thumbs/71_500_30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818" y="171353"/>
            <a:ext cx="5112785" cy="383458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Заказать Выпечка хлеб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45" y="2782313"/>
            <a:ext cx="4953000" cy="396240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zoo-farm.ru/wp-content/uploads/2012/07/molochnaya-produktivnost-korov-sposoby-planirovaniya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010" y="3153026"/>
            <a:ext cx="4939965" cy="370497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68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1108" y="313096"/>
            <a:ext cx="7696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Современные технологии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7266" y="5864684"/>
            <a:ext cx="57294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Строительные технологии</a:t>
            </a:r>
            <a:endParaRPr lang="ru-RU" sz="3200" b="1" dirty="0"/>
          </a:p>
        </p:txBody>
      </p:sp>
      <p:pic>
        <p:nvPicPr>
          <p:cNvPr id="2050" name="Picture 2" descr="Деловая Калу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67" y="1667650"/>
            <a:ext cx="5431141" cy="361192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jk-lux.com/wp-content/uploads/2014/06/cottag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031" y="2155372"/>
            <a:ext cx="5892017" cy="441901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48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2829" y="228599"/>
            <a:ext cx="7696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Современные технологии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3056" y="5864785"/>
            <a:ext cx="5716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Транспортные технологии</a:t>
            </a:r>
            <a:endParaRPr lang="ru-RU" sz="3200" b="1" dirty="0"/>
          </a:p>
        </p:txBody>
      </p:sp>
      <p:pic>
        <p:nvPicPr>
          <p:cNvPr id="3074" name="Picture 2" descr="http://image2.yell.ru/responses/6/9/1/r_133078_l3jxjaeiomxu6e69xhz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79" y="1393371"/>
            <a:ext cx="5975515" cy="400027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t-nsk.ru/wp-content/uploads/2013/08/anh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70" y="1943107"/>
            <a:ext cx="5904549" cy="392167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1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4343" y="283028"/>
            <a:ext cx="76963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Современные технологии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60124" y="5845240"/>
            <a:ext cx="7265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Технологии связи (коммуникации)</a:t>
            </a:r>
            <a:endParaRPr lang="ru-RU" sz="3200" b="1" dirty="0"/>
          </a:p>
        </p:txBody>
      </p:sp>
      <p:pic>
        <p:nvPicPr>
          <p:cNvPr id="4098" name="Picture 2" descr="Система обмена научной информ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4" y="1257300"/>
            <a:ext cx="5551715" cy="416378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.depositphotos.com/1003860/2612/i/950/depositphotos_26123651-Retro-and-modern-communication-symbols---cell-and-rotary-pho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689" y="1469571"/>
            <a:ext cx="5667939" cy="425095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28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lexander Stepanovich Pop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771" y="98554"/>
            <a:ext cx="5203371" cy="669004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285" y="4017221"/>
            <a:ext cx="5954486" cy="2062103"/>
          </a:xfrm>
          <a:prstGeom prst="rect">
            <a:avLst/>
          </a:prstGeom>
          <a:solidFill>
            <a:srgbClr val="00B0F0"/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252525"/>
                </a:solidFill>
                <a:latin typeface="Arial" panose="020B0604020202020204" pitchFamily="34" charset="0"/>
              </a:rPr>
              <a:t>Александр Степанович </a:t>
            </a:r>
            <a:r>
              <a:rPr lang="ru-RU" sz="3600" b="1" dirty="0" smtClean="0">
                <a:solidFill>
                  <a:srgbClr val="252525"/>
                </a:solidFill>
                <a:latin typeface="Arial" panose="020B0604020202020204" pitchFamily="34" charset="0"/>
              </a:rPr>
              <a:t>Попов</a:t>
            </a:r>
          </a:p>
          <a:p>
            <a:pPr algn="ctr"/>
            <a:r>
              <a:rPr lang="ru-RU" sz="2800" dirty="0">
                <a:solidFill>
                  <a:srgbClr val="252525"/>
                </a:solidFill>
                <a:latin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rgbClr val="252525"/>
                </a:solidFill>
                <a:latin typeface="Arial" panose="020B0604020202020204" pitchFamily="34" charset="0"/>
              </a:rPr>
              <a:t>зобретатель радио</a:t>
            </a:r>
          </a:p>
          <a:p>
            <a:pPr algn="ctr"/>
            <a:r>
              <a:rPr lang="ru-RU" sz="2800" dirty="0"/>
              <a:t>1859 -</a:t>
            </a:r>
            <a:r>
              <a:rPr lang="ru-RU" sz="2800" dirty="0" smtClean="0"/>
              <a:t>1905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129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moscowwalks.ru/sasha/ostankinskaya/image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44" y="108693"/>
            <a:ext cx="4495800" cy="674930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466255"/>
            <a:ext cx="66729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Linux Libertine"/>
              </a:rPr>
              <a:t>Останкинская </a:t>
            </a:r>
            <a:r>
              <a:rPr lang="ru-RU" b="1" dirty="0" smtClean="0">
                <a:latin typeface="Linux Libertine"/>
              </a:rPr>
              <a:t>телевизионная </a:t>
            </a:r>
          </a:p>
          <a:p>
            <a:pPr algn="ctr"/>
            <a:r>
              <a:rPr lang="ru-RU" b="1" dirty="0" smtClean="0">
                <a:latin typeface="Linux Libertine"/>
              </a:rPr>
              <a:t>и радиовещательная башня</a:t>
            </a:r>
          </a:p>
          <a:p>
            <a:pPr algn="ctr"/>
            <a:endParaRPr lang="ru-RU" b="1" dirty="0">
              <a:latin typeface="Linux Libertine"/>
            </a:endParaRPr>
          </a:p>
          <a:p>
            <a:pPr algn="ctr"/>
            <a:r>
              <a:rPr lang="ru-RU" b="1" dirty="0" smtClean="0">
                <a:latin typeface="Linux Libertine"/>
              </a:rPr>
              <a:t> </a:t>
            </a:r>
          </a:p>
          <a:p>
            <a:pPr algn="ctr"/>
            <a:r>
              <a:rPr lang="ru-RU" b="1" dirty="0" smtClean="0">
                <a:latin typeface="Linux Libertine"/>
              </a:rPr>
              <a:t>Москва</a:t>
            </a:r>
          </a:p>
          <a:p>
            <a:pPr algn="ctr"/>
            <a:r>
              <a:rPr lang="ru-RU" b="1" dirty="0" smtClean="0">
                <a:latin typeface="Linux Libertine"/>
              </a:rPr>
              <a:t> </a:t>
            </a:r>
            <a:r>
              <a:rPr lang="ru-RU" b="1" dirty="0">
                <a:latin typeface="Linux Libertine"/>
              </a:rPr>
              <a:t>Высота — 540 м</a:t>
            </a:r>
            <a:endParaRPr lang="ru-RU" b="1" i="0" dirty="0">
              <a:effectLst/>
              <a:latin typeface="Linux Libertine"/>
            </a:endParaRPr>
          </a:p>
        </p:txBody>
      </p:sp>
    </p:spTree>
    <p:extLst>
      <p:ext uri="{BB962C8B-B14F-4D97-AF65-F5344CB8AC3E}">
        <p14:creationId xmlns:p14="http://schemas.microsoft.com/office/powerpoint/2010/main" val="19209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71" y="97971"/>
            <a:ext cx="11908972" cy="646331"/>
          </a:xfrm>
          <a:prstGeom prst="rect">
            <a:avLst/>
          </a:prstGeom>
          <a:solidFill>
            <a:srgbClr val="0070C0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Новые технологии для получения информации</a:t>
            </a:r>
            <a:endParaRPr lang="ru-RU" sz="3600" b="1" dirty="0"/>
          </a:p>
        </p:txBody>
      </p:sp>
      <p:pic>
        <p:nvPicPr>
          <p:cNvPr id="2050" name="Picture 2" descr="Останкинская телебашня правит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1" r="26165"/>
          <a:stretch/>
        </p:blipFill>
        <p:spPr bwMode="auto">
          <a:xfrm>
            <a:off x="174171" y="925286"/>
            <a:ext cx="2175009" cy="574221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4/40/Erdfunkstelle_Raisting_2.jpg/800px-Erdfunkstelle_Raisting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522" y="3477364"/>
            <a:ext cx="3643539" cy="328374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upload.wikimedia.org/wikipedia/commons/c/ce/Nokia_66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498" y="925286"/>
            <a:ext cx="2189081" cy="419394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f/f3/Radi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660" y="3647233"/>
            <a:ext cx="3839482" cy="3210767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upload.wikimedia.org/wikipedia/commons/4/4a/Syncom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1439814"/>
            <a:ext cx="3453644" cy="25902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Плазменный телевизор Panasonic TH-R37PV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746" y="1434193"/>
            <a:ext cx="3295650" cy="23622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08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367</TotalTime>
  <Words>389</Words>
  <Application>Microsoft Office PowerPoint</Application>
  <PresentationFormat>Широкоэкранный</PresentationFormat>
  <Paragraphs>93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Century Gothic</vt:lpstr>
      <vt:lpstr>Courier New</vt:lpstr>
      <vt:lpstr>Linux Libertine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Nelli L</dc:creator>
  <cp:lastModifiedBy>Nelli L</cp:lastModifiedBy>
  <cp:revision>51</cp:revision>
  <dcterms:created xsi:type="dcterms:W3CDTF">2015-07-31T05:44:31Z</dcterms:created>
  <dcterms:modified xsi:type="dcterms:W3CDTF">2015-07-31T16:47:53Z</dcterms:modified>
</cp:coreProperties>
</file>