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81" r:id="rId4"/>
    <p:sldId id="289" r:id="rId5"/>
    <p:sldId id="290" r:id="rId6"/>
    <p:sldId id="292" r:id="rId7"/>
    <p:sldId id="291" r:id="rId8"/>
    <p:sldId id="266" r:id="rId9"/>
    <p:sldId id="294" r:id="rId10"/>
    <p:sldId id="268" r:id="rId11"/>
    <p:sldId id="259" r:id="rId12"/>
    <p:sldId id="269" r:id="rId13"/>
    <p:sldId id="287" r:id="rId14"/>
    <p:sldId id="293" r:id="rId15"/>
    <p:sldId id="277" r:id="rId16"/>
    <p:sldId id="279" r:id="rId17"/>
    <p:sldId id="280" r:id="rId18"/>
    <p:sldId id="29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567" autoAdjust="0"/>
  </p:normalViewPr>
  <p:slideViewPr>
    <p:cSldViewPr>
      <p:cViewPr varScale="1">
        <p:scale>
          <a:sx n="55" d="100"/>
          <a:sy n="55" d="100"/>
        </p:scale>
        <p:origin x="-17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ED7004-F5AD-43A7-BA0C-ACD7F11CDE36}" type="datetimeFigureOut">
              <a:rPr lang="ru-RU" smtClean="0"/>
              <a:pPr/>
              <a:t>02.06.2019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4EFAA4-11DA-47B3-BFC0-6DA701A0F1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31160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C3A3C-30A3-4EDC-AC20-270F3464B1A2}" type="datetimeFigureOut">
              <a:rPr lang="ru-RU" smtClean="0"/>
              <a:pPr/>
              <a:t>02.06.2019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2CBE4-76A4-4A78-AC2D-6995A8B3D6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7889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C3A3C-30A3-4EDC-AC20-270F3464B1A2}" type="datetimeFigureOut">
              <a:rPr lang="ru-RU" smtClean="0"/>
              <a:pPr/>
              <a:t>02.06.2019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2CBE4-76A4-4A78-AC2D-6995A8B3D6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83391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C3A3C-30A3-4EDC-AC20-270F3464B1A2}" type="datetimeFigureOut">
              <a:rPr lang="ru-RU" smtClean="0"/>
              <a:pPr/>
              <a:t>02.06.2019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2CBE4-76A4-4A78-AC2D-6995A8B3D6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07330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C3A3C-30A3-4EDC-AC20-270F3464B1A2}" type="datetimeFigureOut">
              <a:rPr lang="ru-RU" smtClean="0"/>
              <a:pPr/>
              <a:t>02.06.2019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2CBE4-76A4-4A78-AC2D-6995A8B3D6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21429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C3A3C-30A3-4EDC-AC20-270F3464B1A2}" type="datetimeFigureOut">
              <a:rPr lang="ru-RU" smtClean="0"/>
              <a:pPr/>
              <a:t>02.06.2019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2CBE4-76A4-4A78-AC2D-6995A8B3D6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25871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C3A3C-30A3-4EDC-AC20-270F3464B1A2}" type="datetimeFigureOut">
              <a:rPr lang="ru-RU" smtClean="0"/>
              <a:pPr/>
              <a:t>02.06.2019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2CBE4-76A4-4A78-AC2D-6995A8B3D6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76283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C3A3C-30A3-4EDC-AC20-270F3464B1A2}" type="datetimeFigureOut">
              <a:rPr lang="ru-RU" smtClean="0"/>
              <a:pPr/>
              <a:t>02.06.2019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2CBE4-76A4-4A78-AC2D-6995A8B3D6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00547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C3A3C-30A3-4EDC-AC20-270F3464B1A2}" type="datetimeFigureOut">
              <a:rPr lang="ru-RU" smtClean="0"/>
              <a:pPr/>
              <a:t>02.06.2019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2CBE4-76A4-4A78-AC2D-6995A8B3D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C3A3C-30A3-4EDC-AC20-270F3464B1A2}" type="datetimeFigureOut">
              <a:rPr lang="ru-RU" smtClean="0"/>
              <a:pPr/>
              <a:t>02.06.2019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2CBE4-76A4-4A78-AC2D-6995A8B3D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C3A3C-30A3-4EDC-AC20-270F3464B1A2}" type="datetimeFigureOut">
              <a:rPr lang="ru-RU" smtClean="0"/>
              <a:pPr/>
              <a:t>02.06.2019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2CBE4-76A4-4A78-AC2D-6995A8B3D6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7305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C3A3C-30A3-4EDC-AC20-270F3464B1A2}" type="datetimeFigureOut">
              <a:rPr lang="ru-RU" smtClean="0"/>
              <a:pPr/>
              <a:t>02.06.2019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2CBE4-76A4-4A78-AC2D-6995A8B3D6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28337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C3A3C-30A3-4EDC-AC20-270F3464B1A2}" type="datetimeFigureOut">
              <a:rPr lang="ru-RU" smtClean="0"/>
              <a:pPr/>
              <a:t>02.06.2019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42CBE4-76A4-4A78-AC2D-6995A8B3D6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95227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http://www.russianculture.ru/Culture_img/13-180-1s.jpg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im0-tub-ru.yandex.net/i?id=625bbca67e6f5e2f3b216564f18515df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908720"/>
            <a:ext cx="6858000" cy="5143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59632" y="116632"/>
            <a:ext cx="691276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algn="ctr"/>
            <a:r>
              <a:rPr lang="ru-RU" b="1" i="1" dirty="0" smtClean="0"/>
              <a:t>Ряд иллюстраций учебника </a:t>
            </a:r>
            <a:r>
              <a:rPr lang="ru-RU" b="1" i="1" dirty="0"/>
              <a:t>дают представление о вещественных исторических источниках, или исторических  памятниках.  </a:t>
            </a:r>
            <a:endParaRPr lang="ru-RU" b="1" i="1" dirty="0" smtClean="0"/>
          </a:p>
          <a:p>
            <a:endParaRPr lang="ru-RU" dirty="0"/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Это </a:t>
            </a:r>
            <a:r>
              <a:rPr lang="ru-RU" dirty="0"/>
              <a:t>изображения предметов, которыми пользовались люди в прошлом,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фотографии  </a:t>
            </a:r>
            <a:r>
              <a:rPr lang="ru-RU" dirty="0"/>
              <a:t>памятников архитектуры, сохранившихся до нашего времени;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снимки </a:t>
            </a:r>
            <a:r>
              <a:rPr lang="ru-RU" dirty="0"/>
              <a:t>экспонатов музеев;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dirty="0"/>
              <a:t>ф</a:t>
            </a:r>
            <a:r>
              <a:rPr lang="ru-RU" dirty="0" smtClean="0"/>
              <a:t>отографии рисунков </a:t>
            </a:r>
            <a:r>
              <a:rPr lang="ru-RU" dirty="0"/>
              <a:t>на стенах пещеры, сделанные людьми в древности.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endParaRPr lang="ru-RU" dirty="0"/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 </a:t>
            </a:r>
            <a:r>
              <a:rPr lang="ru-RU" dirty="0"/>
              <a:t>Это то на чём учёные строят свои выводы, изучая историческое прошлое.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endParaRPr lang="ru-RU" dirty="0"/>
          </a:p>
          <a:p>
            <a:pPr marL="285750" indent="-285750">
              <a:buFont typeface="Wingdings" pitchFamily="2" charset="2"/>
              <a:buChar char="v"/>
            </a:pP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endParaRPr lang="ru-RU" dirty="0"/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А </a:t>
            </a:r>
            <a:r>
              <a:rPr lang="ru-RU" dirty="0"/>
              <a:t>для учителя это учебные материалы, дающие представление об этой группе исторических источников.</a:t>
            </a:r>
          </a:p>
        </p:txBody>
      </p:sp>
    </p:spTree>
    <p:extLst>
      <p:ext uri="{BB962C8B-B14F-4D97-AF65-F5344CB8AC3E}">
        <p14:creationId xmlns="" xmlns:p14="http://schemas.microsoft.com/office/powerpoint/2010/main" val="3926520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0-tub-ru.yandex.net/i?id=34c8fdc359eaadac1c027de2ba8a4ad8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20688"/>
            <a:ext cx="7620000" cy="5534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Фотографии экспонатов музеев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https://im0-tub-ru.yandex.net/i?id=d314189afdebe401c153377cb6fd33c4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2636912"/>
            <a:ext cx="4896544" cy="36724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«наскальное изображение – фотография», </a:t>
            </a:r>
          </a:p>
        </p:txBody>
      </p:sp>
      <p:pic>
        <p:nvPicPr>
          <p:cNvPr id="5122" name="Picture 2" descr="http://contentmarketinginstitute.com/wp-content/uploads/2013/12/content-marketing-pre-histor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981200"/>
            <a:ext cx="5715000" cy="381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84624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«храм Христа Спасителя – фотография </a:t>
            </a:r>
            <a:r>
              <a:rPr lang="ru-RU" dirty="0" smtClean="0"/>
              <a:t>1881 г.»</a:t>
            </a:r>
            <a:endParaRPr lang="ru-RU" dirty="0"/>
          </a:p>
        </p:txBody>
      </p:sp>
      <p:pic>
        <p:nvPicPr>
          <p:cNvPr id="6146" name="Picture 2" descr="https://upload.wikimedia.org/wikipedia/commons/thumb/6/69/No1963_HHS.jpg/220px-No1963_HH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772816"/>
            <a:ext cx="2952328" cy="40259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169145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980728"/>
            <a:ext cx="52383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Другой вид иллюстраций – репродукции с картин, реконструкции исторических объектов. Это то, что создаётся творческим воображение художника. Так он представляет события, имевшие место в прошлом. </a:t>
            </a:r>
          </a:p>
        </p:txBody>
      </p:sp>
      <p:pic>
        <p:nvPicPr>
          <p:cNvPr id="21506" name="Picture 2" descr="https://im0-tub-ru.yandex.net/i?id=3b2632878cf1dc0c50a8066eb903c551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492896"/>
            <a:ext cx="5256584" cy="39358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50272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0800000" flipV="1">
            <a:off x="1259632" y="-531440"/>
            <a:ext cx="633670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b="1" dirty="0" smtClean="0"/>
              <a:t>Нередко</a:t>
            </a:r>
            <a:r>
              <a:rPr lang="ru-RU" b="1" dirty="0"/>
              <a:t>, репродукцию с картины школьники воспринимают как фотографию конкретных событий. Учителю следует предупреждать такие ошибки. Необходимо разграничивать иллюстрации, помещённые в учебнике: отделять изображения дающее нам представление о вещественных исторических источников от того, что создано воображением художника.</a:t>
            </a:r>
            <a:r>
              <a:rPr lang="ru-RU" dirty="0"/>
              <a:t> </a:t>
            </a:r>
          </a:p>
        </p:txBody>
      </p:sp>
      <p:pic>
        <p:nvPicPr>
          <p:cNvPr id="20482" name="Picture 2" descr="https://im0-tub-ru.yandex.net/i?id=e7713b9a0962c61aa6b5dac997e6eff5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3140968"/>
            <a:ext cx="4320480" cy="27975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09047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s://im0-tub-ru.yandex.net/i?id=1766deb02a2b95a31b1fc28f64ab61e9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32656"/>
            <a:ext cx="7976868" cy="59270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Репродукции с картин </a:t>
            </a:r>
            <a:r>
              <a:rPr lang="ru-RU" dirty="0"/>
              <a:t>в учебнике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582341"/>
            <a:ext cx="705678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/>
          </a:p>
          <a:p>
            <a:pPr algn="ctr"/>
            <a:endParaRPr lang="ru-RU" b="1" dirty="0" smtClean="0"/>
          </a:p>
          <a:p>
            <a:pPr algn="ctr"/>
            <a:r>
              <a:rPr lang="ru-RU" sz="2400" b="1" dirty="0" smtClean="0"/>
              <a:t>Это </a:t>
            </a:r>
            <a:r>
              <a:rPr lang="ru-RU" sz="2400" b="1" dirty="0"/>
              <a:t>не документальный материал, это то, что создано художником.  </a:t>
            </a:r>
            <a:endParaRPr lang="ru-RU" sz="2400" b="1" dirty="0" smtClean="0"/>
          </a:p>
          <a:p>
            <a:pPr algn="ctr"/>
            <a:endParaRPr lang="ru-RU" sz="2400" b="1" dirty="0"/>
          </a:p>
          <a:p>
            <a:pPr algn="ctr"/>
            <a:r>
              <a:rPr lang="ru-RU" sz="2400" b="1" dirty="0" smtClean="0"/>
              <a:t>Плод </a:t>
            </a:r>
            <a:r>
              <a:rPr lang="ru-RU" sz="2400" b="1" dirty="0"/>
              <a:t>его воображения. </a:t>
            </a:r>
            <a:r>
              <a:rPr lang="ru-RU" sz="2400" b="1" dirty="0" smtClean="0"/>
              <a:t>Не </a:t>
            </a:r>
            <a:r>
              <a:rPr lang="ru-RU" sz="2400" b="1" dirty="0"/>
              <a:t>всегда отражающий историческую </a:t>
            </a:r>
            <a:r>
              <a:rPr lang="ru-RU" sz="2400" b="1" dirty="0" smtClean="0"/>
              <a:t>действительность</a:t>
            </a:r>
            <a:endParaRPr lang="ru-RU" sz="2400" b="1" dirty="0"/>
          </a:p>
          <a:p>
            <a:endParaRPr lang="ru-RU" sz="2400" dirty="0" smtClean="0"/>
          </a:p>
          <a:p>
            <a:pPr algn="ctr"/>
            <a:r>
              <a:rPr lang="ru-RU" sz="2400" b="1" dirty="0" smtClean="0"/>
              <a:t>Поэтому </a:t>
            </a:r>
            <a:r>
              <a:rPr lang="ru-RU" sz="2400" b="1" dirty="0"/>
              <a:t>использование репродукций картин художников при изучении истории требует корректных комментариев.  </a:t>
            </a:r>
            <a:endParaRPr lang="ru-RU" sz="2400" b="1" dirty="0" smtClean="0"/>
          </a:p>
          <a:p>
            <a:pPr algn="ctr"/>
            <a:endParaRPr lang="ru-RU" sz="2400" b="1" dirty="0"/>
          </a:p>
          <a:p>
            <a:pPr algn="ctr"/>
            <a:r>
              <a:rPr lang="ru-RU" sz="2400" b="1" dirty="0" smtClean="0"/>
              <a:t>«</a:t>
            </a:r>
            <a:r>
              <a:rPr lang="ru-RU" sz="2400" b="1" dirty="0"/>
              <a:t>Так видит события художник….» или «эта репродукция с картины художника…».  </a:t>
            </a:r>
          </a:p>
        </p:txBody>
      </p:sp>
    </p:spTree>
    <p:extLst>
      <p:ext uri="{BB962C8B-B14F-4D97-AF65-F5344CB8AC3E}">
        <p14:creationId xmlns="" xmlns:p14="http://schemas.microsoft.com/office/powerpoint/2010/main" val="2478573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75874470"/>
              </p:ext>
            </p:extLst>
          </p:nvPr>
        </p:nvGraphicFramePr>
        <p:xfrm>
          <a:off x="1763688" y="1556792"/>
          <a:ext cx="6077585" cy="50405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025650"/>
                <a:gridCol w="2025650"/>
                <a:gridCol w="2026285"/>
              </a:tblGrid>
              <a:tr h="91646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Суриков Василий Иванович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1848-1916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Суворов Александр Васильевич 1730 - 1800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8066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31742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Картина написана в 1899г.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Переход совершился в 1799г.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030" name="Picture 6" descr="Суриков В.И. Переход Суворова через Альпы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956" y="2636912"/>
            <a:ext cx="1906585" cy="24482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Беседа с учащимися «История на картинах художников» </a:t>
            </a:r>
          </a:p>
        </p:txBody>
      </p:sp>
    </p:spTree>
    <p:extLst>
      <p:ext uri="{BB962C8B-B14F-4D97-AF65-F5344CB8AC3E}">
        <p14:creationId xmlns="" xmlns:p14="http://schemas.microsoft.com/office/powerpoint/2010/main" val="705411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Писатели также как и художники создают произведения на исторические темы: исторические романы, повести, рассказы. </a:t>
            </a:r>
          </a:p>
        </p:txBody>
      </p:sp>
      <p:pic>
        <p:nvPicPr>
          <p:cNvPr id="7170" name="Picture 2" descr="https://im0-tub-ru.yandex.net/i?id=5ab6d3c3132948d8763f3ae4a4e37bc8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844824"/>
            <a:ext cx="2808312" cy="44109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278375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Однако, как живописные произведения они содержат в себе историческую правду и художественный вымысел.</a:t>
            </a:r>
          </a:p>
          <a:p>
            <a:r>
              <a:rPr lang="ru-RU" sz="2400" b="1" dirty="0" smtClean="0"/>
              <a:t>Писатели не могут создавать правдивые сочинения без помощи историков, им необходимы материалы хранящиеся в музеях, архивах</a:t>
            </a:r>
          </a:p>
          <a:p>
            <a:r>
              <a:rPr lang="ru-RU" sz="2400" b="1" dirty="0" smtClean="0"/>
              <a:t>Писатель просмотрит множество гравюр, картин, фотографий созданных современниками событий. Не оставит без внимания и киноплёнки, на которых запечатлена эпоха. </a:t>
            </a:r>
          </a:p>
          <a:p>
            <a:r>
              <a:rPr lang="ru-RU" sz="2400" b="1" dirty="0" smtClean="0"/>
              <a:t>И тогда написанное им произведение  будет  правдиво передавать события  прошлого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Фотография и историческая наука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5058" name="Picture 2" descr="https://im0-tub-ru.yandex.net/i?id=504fa6d9898a592988e03e0e5114a336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556792"/>
            <a:ext cx="6696744" cy="47781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Работа с иллюстративным материалом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</p:txBody>
      </p:sp>
      <p:sp>
        <p:nvSpPr>
          <p:cNvPr id="8196" name="TextBox 3"/>
          <p:cNvSpPr txBox="1">
            <a:spLocks noChangeArrowheads="1"/>
          </p:cNvSpPr>
          <p:nvPr/>
        </p:nvSpPr>
        <p:spPr bwMode="auto">
          <a:xfrm>
            <a:off x="1259632" y="1196752"/>
            <a:ext cx="6768752" cy="381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ТИПЫ иллюстраций</a:t>
            </a:r>
          </a:p>
          <a:p>
            <a:pPr algn="ctr">
              <a:buFontTx/>
              <a:buChar char="-"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Tx/>
              <a:buChar char="-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Памятники культуры (архитектура, скульптура, живопись…)</a:t>
            </a:r>
          </a:p>
          <a:p>
            <a:pPr algn="ctr">
              <a:buFontTx/>
              <a:buChar char="-"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Tx/>
              <a:buChar char="-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Исторические картины</a:t>
            </a:r>
          </a:p>
          <a:p>
            <a:pPr algn="ctr">
              <a:buFontTx/>
              <a:buChar char="-"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Tx/>
              <a:buChar char="-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карикатуры, плакаты, монеты, </a:t>
            </a: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арки</a:t>
            </a:r>
          </a:p>
          <a:p>
            <a:pPr algn="ctr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Tx/>
              <a:buChar char="-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Портреты исторических деятелей, деятелей культуры</a:t>
            </a:r>
          </a:p>
          <a:p>
            <a:pPr algn="ctr">
              <a:buFontTx/>
              <a:buChar char="-"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892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Работа с иллюстративным материалом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624" y="1340768"/>
            <a:ext cx="7455744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Типы 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заданий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Периодизация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Связь изображения с историческим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событием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Название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произведения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Автор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произведения культуры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Определение стиля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990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лександр\Desktop\s957682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637" y="980728"/>
            <a:ext cx="6792755" cy="50945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9300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267744" y="521296"/>
            <a:ext cx="4248472" cy="57160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389</Words>
  <Application>Microsoft Office PowerPoint</Application>
  <PresentationFormat>Экран (4:3)</PresentationFormat>
  <Paragraphs>82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Фотографии экспонатов музеев</vt:lpstr>
      <vt:lpstr>«наскальное изображение – фотография», </vt:lpstr>
      <vt:lpstr>«храм Христа Спасителя – фотография 1881 г.»</vt:lpstr>
      <vt:lpstr>Слайд 7</vt:lpstr>
      <vt:lpstr>Слайд 8</vt:lpstr>
      <vt:lpstr>Слайд 9</vt:lpstr>
      <vt:lpstr>Репродукции с картин в учебнике</vt:lpstr>
      <vt:lpstr>Беседа с учащимися «История на картинах художников» </vt:lpstr>
      <vt:lpstr>Писатели также как и художники создают произведения на исторические темы: исторические романы, повести, рассказы. </vt:lpstr>
      <vt:lpstr>Слайд 13</vt:lpstr>
      <vt:lpstr>Фотография и историческая наука</vt:lpstr>
      <vt:lpstr>Работа с иллюстративным материалом</vt:lpstr>
      <vt:lpstr>Работа с иллюстративным материалом</vt:lpstr>
      <vt:lpstr>Слайд 17</vt:lpstr>
      <vt:lpstr>Слайд 18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Иллюстрации на уроках истории</dc:title>
  <dc:creator>Александр</dc:creator>
  <cp:lastModifiedBy>Александр</cp:lastModifiedBy>
  <cp:revision>35</cp:revision>
  <dcterms:created xsi:type="dcterms:W3CDTF">2018-03-26T10:16:38Z</dcterms:created>
  <dcterms:modified xsi:type="dcterms:W3CDTF">2019-06-02T20:39:46Z</dcterms:modified>
</cp:coreProperties>
</file>